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284" r:id="rId3"/>
    <p:sldId id="374" r:id="rId4"/>
    <p:sldId id="280" r:id="rId5"/>
    <p:sldId id="323" r:id="rId6"/>
    <p:sldId id="322" r:id="rId7"/>
    <p:sldId id="324" r:id="rId8"/>
    <p:sldId id="354" r:id="rId9"/>
    <p:sldId id="378" r:id="rId10"/>
    <p:sldId id="357" r:id="rId11"/>
    <p:sldId id="375" r:id="rId12"/>
    <p:sldId id="372" r:id="rId13"/>
    <p:sldId id="358" r:id="rId14"/>
    <p:sldId id="359" r:id="rId15"/>
    <p:sldId id="360" r:id="rId16"/>
    <p:sldId id="361" r:id="rId17"/>
    <p:sldId id="362" r:id="rId18"/>
    <p:sldId id="364" r:id="rId19"/>
    <p:sldId id="363" r:id="rId20"/>
    <p:sldId id="365" r:id="rId21"/>
    <p:sldId id="366" r:id="rId22"/>
    <p:sldId id="368" r:id="rId23"/>
    <p:sldId id="370" r:id="rId24"/>
    <p:sldId id="376" r:id="rId25"/>
    <p:sldId id="377" r:id="rId26"/>
    <p:sldId id="373" r:id="rId27"/>
    <p:sldId id="3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AA0"/>
    <a:srgbClr val="585684"/>
    <a:srgbClr val="817FAC"/>
    <a:srgbClr val="4F37B3"/>
    <a:srgbClr val="D8ECE5"/>
    <a:srgbClr val="CEC8EE"/>
    <a:srgbClr val="F2F0FB"/>
    <a:srgbClr val="383753"/>
    <a:srgbClr val="33324C"/>
    <a:srgbClr val="907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481" autoAdjust="0"/>
  </p:normalViewPr>
  <p:slideViewPr>
    <p:cSldViewPr snapToGrid="0">
      <p:cViewPr varScale="1">
        <p:scale>
          <a:sx n="68" d="100"/>
          <a:sy n="68" d="100"/>
        </p:scale>
        <p:origin x="12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033C-06FF-46EA-BA07-A96907FFD121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DE1C2-8E2A-43EF-A34D-2F236EF35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20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55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52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8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451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52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89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934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64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19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91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0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93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38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1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1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73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4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17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3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0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0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2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0098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49724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83509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2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097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0128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5644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457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0180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2019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7129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0095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3944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0CD41-73ED-44B5-96DA-26087D48D162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1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slow">
    <p:push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40.png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02336" y="1196855"/>
            <a:ext cx="30267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웹디자인</a:t>
            </a:r>
            <a:endParaRPr lang="en-US" altLang="ko-KR" sz="28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 Ⅱ </a:t>
            </a:r>
            <a:r>
              <a:rPr lang="ko-KR" altLang="en-US" sz="2800" b="1" spc="-15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28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2800" b="1" spc="-15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</a:t>
            </a:r>
            <a:r>
              <a:rPr lang="ko-KR" altLang="en-US" sz="2800" b="1" spc="-15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로젝</a:t>
            </a:r>
            <a:r>
              <a:rPr lang="ko-KR" altLang="en-US" sz="28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</a:t>
            </a:r>
            <a:r>
              <a:rPr lang="ko-KR" altLang="en-US" sz="2800" b="1" spc="-150" dirty="0" smtClean="0">
                <a:solidFill>
                  <a:srgbClr val="907FD7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2800" b="1" spc="-150" dirty="0">
              <a:solidFill>
                <a:srgbClr val="907FD7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1436" y="5244144"/>
            <a:ext cx="171184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9184" y="5623560"/>
            <a:ext cx="32191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b="1" spc="-15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  </a:t>
            </a:r>
            <a:r>
              <a:rPr lang="ko-KR" altLang="en-US" sz="14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아트메이트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  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정다운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김지형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유진이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정현우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정혜지</a:t>
            </a:r>
            <a:endParaRPr lang="en-US" altLang="ko-KR" sz="14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/>
          <a:stretch/>
        </p:blipFill>
        <p:spPr>
          <a:xfrm>
            <a:off x="3947746" y="0"/>
            <a:ext cx="824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7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강점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242294" y="1651793"/>
            <a:ext cx="3927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3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3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84731" y="1671131"/>
            <a:ext cx="371921" cy="324980"/>
            <a:chOff x="1384731" y="1671131"/>
            <a:chExt cx="371921" cy="324980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1384731" y="1671131"/>
              <a:ext cx="250470" cy="236528"/>
            </a:xfrm>
            <a:prstGeom prst="line">
              <a:avLst/>
            </a:prstGeom>
            <a:ln>
              <a:solidFill>
                <a:srgbClr val="4F3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이등변 삼각형 7"/>
            <p:cNvSpPr/>
            <p:nvPr/>
          </p:nvSpPr>
          <p:spPr>
            <a:xfrm rot="1135646">
              <a:off x="1422544" y="1672995"/>
              <a:ext cx="334108" cy="3231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8183" y="2279768"/>
            <a:ext cx="2260234" cy="3349540"/>
            <a:chOff x="488183" y="2279768"/>
            <a:chExt cx="2260234" cy="33495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94" y="2988002"/>
              <a:ext cx="2066925" cy="178117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05976" y="2279768"/>
              <a:ext cx="2210542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당신의 취향에 맞는 전시회</a:t>
              </a:r>
              <a: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,</a:t>
              </a:r>
            </a:p>
            <a:p>
              <a:pPr algn="ctr"/>
              <a:r>
                <a:rPr lang="ko-KR" altLang="en-US" sz="16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아트메이트가</a:t>
              </a: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 알려드려요</a:t>
              </a:r>
              <a:endPara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8183" y="5106088"/>
              <a:ext cx="2260234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"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내가 선택한 관심분야에 맞는</a:t>
              </a: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전시 정보를 추천해드려요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"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359535" y="1651793"/>
            <a:ext cx="3927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3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grpSp>
        <p:nvGrpSpPr>
          <p:cNvPr id="54" name="그룹 53"/>
          <p:cNvGrpSpPr/>
          <p:nvPr/>
        </p:nvGrpSpPr>
        <p:grpSpPr>
          <a:xfrm>
            <a:off x="4501972" y="1671131"/>
            <a:ext cx="371921" cy="324980"/>
            <a:chOff x="1889914" y="1687513"/>
            <a:chExt cx="371921" cy="324980"/>
          </a:xfrm>
        </p:grpSpPr>
        <p:cxnSp>
          <p:nvCxnSpPr>
            <p:cNvPr id="55" name="직선 연결선 54"/>
            <p:cNvCxnSpPr/>
            <p:nvPr/>
          </p:nvCxnSpPr>
          <p:spPr>
            <a:xfrm flipV="1">
              <a:off x="1889914" y="1687513"/>
              <a:ext cx="250470" cy="236528"/>
            </a:xfrm>
            <a:prstGeom prst="line">
              <a:avLst/>
            </a:prstGeom>
            <a:ln>
              <a:solidFill>
                <a:srgbClr val="4F3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이등변 삼각형 55"/>
            <p:cNvSpPr/>
            <p:nvPr/>
          </p:nvSpPr>
          <p:spPr>
            <a:xfrm rot="1135646">
              <a:off x="1927727" y="1689377"/>
              <a:ext cx="334108" cy="3231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911349" y="2264031"/>
            <a:ext cx="2881994" cy="3349540"/>
            <a:chOff x="5911349" y="2264031"/>
            <a:chExt cx="2881994" cy="3349540"/>
          </a:xfrm>
        </p:grpSpPr>
        <p:sp>
          <p:nvSpPr>
            <p:cNvPr id="57" name="갈매기형 수장 56"/>
            <p:cNvSpPr/>
            <p:nvPr/>
          </p:nvSpPr>
          <p:spPr>
            <a:xfrm>
              <a:off x="5911349" y="2953605"/>
              <a:ext cx="220986" cy="474170"/>
            </a:xfrm>
            <a:prstGeom prst="chevron">
              <a:avLst/>
            </a:prstGeom>
            <a:solidFill>
              <a:srgbClr val="F2F0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037" y="2972265"/>
              <a:ext cx="2066925" cy="178117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600594" y="2264031"/>
              <a:ext cx="1920399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집에서도 마치 전시회에</a:t>
              </a:r>
              <a: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/>
              </a:r>
              <a:b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</a:b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온 기분을 느껴보세요</a:t>
              </a:r>
              <a:endPara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42351" y="5090351"/>
              <a:ext cx="2450992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다른 사람들과 사진을 공유하고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</a:b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피드를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감상해보세요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”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1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351211" y="1651793"/>
            <a:ext cx="3927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3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3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491915" y="1671131"/>
            <a:ext cx="371921" cy="324980"/>
            <a:chOff x="1889914" y="1687513"/>
            <a:chExt cx="371921" cy="324980"/>
          </a:xfrm>
        </p:grpSpPr>
        <p:cxnSp>
          <p:nvCxnSpPr>
            <p:cNvPr id="63" name="직선 연결선 62"/>
            <p:cNvCxnSpPr/>
            <p:nvPr/>
          </p:nvCxnSpPr>
          <p:spPr>
            <a:xfrm flipV="1">
              <a:off x="1889914" y="1687513"/>
              <a:ext cx="250470" cy="236528"/>
            </a:xfrm>
            <a:prstGeom prst="line">
              <a:avLst/>
            </a:prstGeom>
            <a:ln>
              <a:solidFill>
                <a:srgbClr val="4F3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이등변 삼각형 63"/>
            <p:cNvSpPr/>
            <p:nvPr/>
          </p:nvSpPr>
          <p:spPr>
            <a:xfrm rot="1135646">
              <a:off x="1927727" y="1689377"/>
              <a:ext cx="334108" cy="3231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52853" y="2279768"/>
            <a:ext cx="2757007" cy="3349540"/>
            <a:chOff x="2952853" y="2279768"/>
            <a:chExt cx="2757007" cy="3349540"/>
          </a:xfrm>
        </p:grpSpPr>
        <p:sp>
          <p:nvSpPr>
            <p:cNvPr id="22" name="갈매기형 수장 21"/>
            <p:cNvSpPr/>
            <p:nvPr/>
          </p:nvSpPr>
          <p:spPr>
            <a:xfrm>
              <a:off x="2952853" y="2953605"/>
              <a:ext cx="220986" cy="474170"/>
            </a:xfrm>
            <a:prstGeom prst="chevron">
              <a:avLst/>
            </a:prstGeom>
            <a:solidFill>
              <a:srgbClr val="F2F0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423978" y="2279768"/>
              <a:ext cx="2285882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현재 진행중인 전시회 중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/>
              </a:r>
              <a:b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</a:b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가까운 전시회를 찾아보세요</a:t>
              </a:r>
              <a:endPara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45645" y="5106088"/>
              <a:ext cx="2056653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우리 지역 곳곳에 있는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</a:b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전시회 정보를 알려드려요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”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0574" y="3094990"/>
              <a:ext cx="1971675" cy="189547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791129" y="2275853"/>
            <a:ext cx="2746689" cy="3349540"/>
            <a:chOff x="8791129" y="2275853"/>
            <a:chExt cx="2746689" cy="3349540"/>
          </a:xfrm>
        </p:grpSpPr>
        <p:sp>
          <p:nvSpPr>
            <p:cNvPr id="65" name="갈매기형 수장 64"/>
            <p:cNvSpPr/>
            <p:nvPr/>
          </p:nvSpPr>
          <p:spPr>
            <a:xfrm>
              <a:off x="8791129" y="2937868"/>
              <a:ext cx="220986" cy="474170"/>
            </a:xfrm>
            <a:prstGeom prst="chevron">
              <a:avLst/>
            </a:prstGeom>
            <a:solidFill>
              <a:srgbClr val="F2F0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6875" y="2984087"/>
              <a:ext cx="2066925" cy="178117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205448" y="2275853"/>
              <a:ext cx="2332370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마음에 드는 전시회를 골라서</a:t>
              </a:r>
              <a: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/>
              </a:r>
              <a:b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</a:b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  <a:cs typeface="Open Sans" charset="0"/>
                </a:rPr>
                <a:t>스크랩북을 만들어보세요</a:t>
              </a:r>
              <a:endPara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200909" y="5102173"/>
              <a:ext cx="2314736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관심 있는 전시회들은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/>
              </a:r>
              <a:b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</a:b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책갈피해서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모아 볼 수 있어요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"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69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164247" y="1651793"/>
            <a:ext cx="3927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3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en-US" sz="3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342665" y="1671131"/>
            <a:ext cx="371921" cy="324980"/>
            <a:chOff x="1889914" y="1687513"/>
            <a:chExt cx="371921" cy="324980"/>
          </a:xfrm>
        </p:grpSpPr>
        <p:cxnSp>
          <p:nvCxnSpPr>
            <p:cNvPr id="71" name="직선 연결선 70"/>
            <p:cNvCxnSpPr/>
            <p:nvPr/>
          </p:nvCxnSpPr>
          <p:spPr>
            <a:xfrm flipV="1">
              <a:off x="1889914" y="1687513"/>
              <a:ext cx="250470" cy="236528"/>
            </a:xfrm>
            <a:prstGeom prst="line">
              <a:avLst/>
            </a:prstGeom>
            <a:ln>
              <a:solidFill>
                <a:srgbClr val="4F37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이등변 삼각형 71"/>
            <p:cNvSpPr/>
            <p:nvPr/>
          </p:nvSpPr>
          <p:spPr>
            <a:xfrm rot="1135646">
              <a:off x="1927727" y="1689377"/>
              <a:ext cx="334108" cy="3231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162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" y="-1322963"/>
            <a:ext cx="12192000" cy="85446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41" y="0"/>
            <a:ext cx="12192000" cy="6858000"/>
          </a:xfrm>
          <a:prstGeom prst="rect">
            <a:avLst/>
          </a:prstGeom>
          <a:solidFill>
            <a:srgbClr val="383753">
              <a:alpha val="65000"/>
            </a:srgbClr>
          </a:solidFill>
          <a:ln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2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404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 smtClean="0">
                <a:solidFill>
                  <a:schemeClr val="bg1"/>
                </a:solidFill>
                <a:latin typeface="+mn-ea"/>
              </a:rPr>
              <a:t>SubPJTⅡ</a:t>
            </a:r>
            <a:r>
              <a:rPr lang="en-US" altLang="ko-KR" sz="4000" spc="-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진행상황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93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vue 사용자 정의 지시자를 활용한 image lazy loading 구현하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78" y="2153137"/>
            <a:ext cx="1700240" cy="10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역할</a:t>
            </a:r>
            <a:r>
              <a:rPr lang="en-US" altLang="ko-KR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스택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21" y="2214682"/>
            <a:ext cx="5495925" cy="3076575"/>
          </a:xfrm>
          <a:prstGeom prst="rect">
            <a:avLst/>
          </a:prstGeom>
        </p:spPr>
      </p:pic>
      <p:sp>
        <p:nvSpPr>
          <p:cNvPr id="1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49053" y="1606200"/>
            <a:ext cx="2292896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역할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P92 - HTML, CSS and JavaScrip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9" y="1702748"/>
            <a:ext cx="1847287" cy="184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's New in Spring Boot 2.0? | Fusion SoftTec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154" y="3448343"/>
            <a:ext cx="1584265" cy="107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카카오뱅크는 어떻게 MySQL로 데이터 유실을 막았을까 - Byline Netwo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252" y="3654588"/>
            <a:ext cx="1588931" cy="66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create MySQL database in AWS? – Neha's Blo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310" y="4494621"/>
            <a:ext cx="1654633" cy="10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mazon S3 | Braz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463" y="4758134"/>
            <a:ext cx="1799276" cy="6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orking with Vuetify 2 - Part 2 - Manejando dato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746" y="2370228"/>
            <a:ext cx="696038" cy="7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JAVA] 서블릿(servlet)이란 _ 자바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755" y="3148419"/>
            <a:ext cx="1309791" cy="13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993624" y="1562240"/>
            <a:ext cx="2292896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스택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6678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차트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1" y="1339725"/>
            <a:ext cx="11019327" cy="44496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61" y="5779471"/>
            <a:ext cx="10506807" cy="485463"/>
          </a:xfrm>
          <a:prstGeom prst="rect">
            <a:avLst/>
          </a:prstGeom>
        </p:spPr>
      </p:pic>
      <p:sp>
        <p:nvSpPr>
          <p:cNvPr id="4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926536" y="933778"/>
            <a:ext cx="2292896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준비 진행상황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240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차트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13" y="5410200"/>
            <a:ext cx="10506807" cy="485463"/>
          </a:xfrm>
          <a:prstGeom prst="rect">
            <a:avLst/>
          </a:prstGeom>
        </p:spPr>
      </p:pic>
      <p:sp>
        <p:nvSpPr>
          <p:cNvPr id="4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270944" y="1171170"/>
            <a:ext cx="1650110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[Front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" y="1913792"/>
            <a:ext cx="10258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6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차트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5601867"/>
            <a:ext cx="10506807" cy="485463"/>
          </a:xfrm>
          <a:prstGeom prst="rect">
            <a:avLst/>
          </a:prstGeom>
        </p:spPr>
      </p:pic>
      <p:sp>
        <p:nvSpPr>
          <p:cNvPr id="4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270944" y="1197547"/>
            <a:ext cx="1650110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[Back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1778244"/>
            <a:ext cx="102774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11" y="4661561"/>
            <a:ext cx="2645308" cy="14262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27913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12" y="1481504"/>
            <a:ext cx="1813395" cy="38234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683" y="1496656"/>
            <a:ext cx="1794409" cy="38234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868" y="1481504"/>
            <a:ext cx="1788090" cy="38307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07625" y="5433563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62810" y="543356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메일인증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8913" y="5433563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68" y="861278"/>
            <a:ext cx="3792975" cy="3800283"/>
          </a:xfrm>
          <a:prstGeom prst="rect">
            <a:avLst/>
          </a:prstGeom>
        </p:spPr>
      </p:pic>
      <p:cxnSp>
        <p:nvCxnSpPr>
          <p:cNvPr id="32" name="꺾인 연결선 31"/>
          <p:cNvCxnSpPr/>
          <p:nvPr/>
        </p:nvCxnSpPr>
        <p:spPr>
          <a:xfrm>
            <a:off x="6451036" y="3522666"/>
            <a:ext cx="1909252" cy="214064"/>
          </a:xfrm>
          <a:prstGeom prst="bentConnector3">
            <a:avLst>
              <a:gd name="adj1" fmla="val 50000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8915400" y="3912577"/>
            <a:ext cx="0" cy="748984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61815" y="2853857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인증키 발급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발송 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15400" y="4262050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본인인증 완료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131022" y="635178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18737" y="5762253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닉네임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 중복 체크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54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81" y="1684549"/>
            <a:ext cx="4215136" cy="4199524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07" y="680087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485" y="899577"/>
            <a:ext cx="2458833" cy="52800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27913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6" y="680087"/>
            <a:ext cx="2867810" cy="567989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89" y="1834362"/>
            <a:ext cx="1794672" cy="3862031"/>
          </a:xfrm>
          <a:prstGeom prst="rect">
            <a:avLst/>
          </a:prstGeom>
          <a:ln>
            <a:noFill/>
          </a:ln>
          <a:effectLst>
            <a:outerShdw blurRad="292100" dist="139700" dir="2700000" sx="91000" sy="91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6887" y="1834362"/>
            <a:ext cx="1774789" cy="3802425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001663" y="5776340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 선택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4340" y="577634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20952" y="2350977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 슬라이드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570177" y="2725615"/>
            <a:ext cx="1040423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511106" y="4689230"/>
            <a:ext cx="1040423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220952" y="4315514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좌우 슬라이드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35806" y="817581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프론트만 구현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841676" y="1169270"/>
            <a:ext cx="730809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61997" y="1030770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</a:t>
            </a:r>
            <a:r>
              <a:rPr lang="ko-KR" altLang="en-US" sz="12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고정메뉴바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0707" y="1499929"/>
            <a:ext cx="1345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선택 가능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94127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4453079" y="3991707"/>
            <a:ext cx="810994" cy="2068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rot="5400000" flipH="1" flipV="1">
            <a:off x="1997688" y="4336914"/>
            <a:ext cx="1280628" cy="590214"/>
          </a:xfrm>
          <a:prstGeom prst="bentConnector3">
            <a:avLst>
              <a:gd name="adj1" fmla="val 99432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70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81" y="1684549"/>
            <a:ext cx="4215136" cy="4199524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4" y="671643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485" y="899577"/>
            <a:ext cx="2458833" cy="52800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27913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305" y="969696"/>
            <a:ext cx="2519253" cy="513985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28" y="671295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89" y="1834362"/>
            <a:ext cx="1794672" cy="3862031"/>
          </a:xfrm>
          <a:prstGeom prst="rect">
            <a:avLst/>
          </a:prstGeom>
          <a:ln>
            <a:noFill/>
          </a:ln>
          <a:effectLst>
            <a:outerShdw blurRad="292100" dist="139700" dir="2700000" sx="91000" sy="91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887" y="1834362"/>
            <a:ext cx="1774789" cy="3802425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001663" y="5776340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 선택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4340" y="577634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882332" y="1268161"/>
            <a:ext cx="791308" cy="8792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31073" y="1129661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뉴스피드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이동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938028" y="4594584"/>
            <a:ext cx="791308" cy="8792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73581" y="482239"/>
            <a:ext cx="2145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프론트만 구현</a:t>
            </a:r>
            <a:r>
              <a:rPr lang="en-US" altLang="ko-KR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9114" y="2794494"/>
            <a:ext cx="1256730" cy="272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2261" y="2794494"/>
            <a:ext cx="1236904" cy="27221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9337490" y="2413132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지도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리스트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4453079" y="3991707"/>
            <a:ext cx="810994" cy="2068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5400000" flipH="1" flipV="1">
            <a:off x="1997688" y="4336914"/>
            <a:ext cx="1280628" cy="590214"/>
          </a:xfrm>
          <a:prstGeom prst="bentConnector3">
            <a:avLst>
              <a:gd name="adj1" fmla="val 99432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581" y="1684549"/>
            <a:ext cx="4215136" cy="4199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485" y="899577"/>
            <a:ext cx="2458833" cy="52800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27913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789" y="899577"/>
            <a:ext cx="2448224" cy="5308849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6" y="680087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89" y="1834362"/>
            <a:ext cx="1794672" cy="3862031"/>
          </a:xfrm>
          <a:prstGeom prst="rect">
            <a:avLst/>
          </a:prstGeom>
          <a:ln>
            <a:noFill/>
          </a:ln>
          <a:effectLst>
            <a:outerShdw blurRad="292100" dist="139700" dir="2700000" sx="91000" sy="91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887" y="1834362"/>
            <a:ext cx="1774789" cy="3802425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001663" y="5776340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 선택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4340" y="577634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5806" y="817581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1525" y="2299965"/>
            <a:ext cx="1460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오른쪽으로 슬라이드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517423" y="2690447"/>
            <a:ext cx="1290815" cy="0"/>
          </a:xfrm>
          <a:prstGeom prst="straightConnector1">
            <a:avLst/>
          </a:prstGeom>
          <a:ln>
            <a:solidFill>
              <a:srgbClr val="4F3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5400000" flipH="1" flipV="1">
            <a:off x="6266494" y="585547"/>
            <a:ext cx="939060" cy="808897"/>
          </a:xfrm>
          <a:prstGeom prst="bentConnector3">
            <a:avLst>
              <a:gd name="adj1" fmla="val 100559"/>
            </a:avLst>
          </a:prstGeom>
          <a:ln>
            <a:solidFill>
              <a:srgbClr val="4F3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49265" y="365469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태그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271525" y="3358662"/>
            <a:ext cx="177883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458200" y="3358662"/>
            <a:ext cx="0" cy="2048608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283252" y="5418990"/>
            <a:ext cx="177883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474643" y="4134730"/>
            <a:ext cx="1117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메뉴 목록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9" name="꺾인 연결선 48"/>
          <p:cNvCxnSpPr/>
          <p:nvPr/>
        </p:nvCxnSpPr>
        <p:spPr>
          <a:xfrm flipV="1">
            <a:off x="6374423" y="3024554"/>
            <a:ext cx="2433815" cy="439615"/>
          </a:xfrm>
          <a:prstGeom prst="bentConnector3">
            <a:avLst/>
          </a:prstGeom>
          <a:ln>
            <a:solidFill>
              <a:srgbClr val="4F37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791886" y="2910741"/>
            <a:ext cx="17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수정 페이지 이동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1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2219589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2307634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3143061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3212818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20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 </a:t>
            </a:r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4060581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4121194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5054229"/>
            <a:ext cx="384976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5123986"/>
            <a:ext cx="4267201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20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20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방향성</a:t>
            </a:r>
            <a:r>
              <a:rPr lang="en-US" altLang="ko-KR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682972" y="979920"/>
            <a:ext cx="731544" cy="330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ko-KR" altLang="en-US" sz="1600" b="1" dirty="0" smtClean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417808" y="1288375"/>
            <a:ext cx="1261872" cy="609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4078224" y="3602664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78224" y="4501896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8224" y="5495544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078224" y="2694360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62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447892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수정 페이지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(RUD)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54" y="1421346"/>
            <a:ext cx="1513066" cy="329540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799" y="1459918"/>
            <a:ext cx="1864887" cy="39653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22" y="1459919"/>
            <a:ext cx="1861013" cy="396533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207" y="1459918"/>
            <a:ext cx="1826657" cy="39653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366" y="1299625"/>
            <a:ext cx="2424060" cy="185681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423180" y="5564401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81610" y="5564401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3923" y="5571190"/>
            <a:ext cx="1247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탈퇴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3065" y="2963008"/>
            <a:ext cx="505251" cy="19343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468316" y="3059723"/>
            <a:ext cx="171449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flipV="1">
            <a:off x="6543177" y="3397715"/>
            <a:ext cx="3735031" cy="1525978"/>
          </a:xfrm>
          <a:prstGeom prst="bentConnector3">
            <a:avLst>
              <a:gd name="adj1" fmla="val 100140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311048" y="4973318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 수정하기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6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55609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(CRUD)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645" y="1416955"/>
            <a:ext cx="2009521" cy="4394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082" y="1416955"/>
            <a:ext cx="2030225" cy="44160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460887" y="5964427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3005" y="1005175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223" y="1416956"/>
            <a:ext cx="2044350" cy="4416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8637456" y="5964427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42572" y="5227583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</a:t>
            </a:r>
            <a:r>
              <a:rPr lang="ko-KR" altLang="en-US" sz="12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1536" y="2779953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2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2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꺾인 연결선 45"/>
          <p:cNvCxnSpPr/>
          <p:nvPr/>
        </p:nvCxnSpPr>
        <p:spPr>
          <a:xfrm flipV="1">
            <a:off x="2347545" y="3115674"/>
            <a:ext cx="2822332" cy="4986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3758711" y="5600700"/>
            <a:ext cx="3881804" cy="474785"/>
          </a:xfrm>
          <a:prstGeom prst="bentConnector3">
            <a:avLst>
              <a:gd name="adj1" fmla="val 26897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644162" y="3614336"/>
            <a:ext cx="0" cy="1842545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21684" y="4258609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스크롤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642591" y="3912577"/>
            <a:ext cx="465924" cy="193431"/>
          </a:xfrm>
          <a:prstGeom prst="rect">
            <a:avLst/>
          </a:prstGeom>
          <a:noFill/>
          <a:ln>
            <a:solidFill>
              <a:srgbClr val="4F37B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108515" y="3796944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작성자일 경우</a:t>
            </a:r>
            <a:endParaRPr lang="en-US" altLang="ko-KR" sz="120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endParaRPr lang="en-US" altLang="ko-KR" sz="120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7247792" y="4460436"/>
            <a:ext cx="0" cy="894079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27153" y="4652655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스크롤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0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352192"/>
            <a:ext cx="12192000" cy="250580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94" y="1713880"/>
            <a:ext cx="2073346" cy="45421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177800" sx="102000" sy="102000" algn="ctr" rotWithShape="0">
              <a:prstClr val="black">
                <a:alpha val="14000"/>
              </a:prstClr>
            </a:outerShdw>
          </a:effec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16" y="945141"/>
            <a:ext cx="2867810" cy="5679893"/>
          </a:xfrm>
          <a:prstGeom prst="rect">
            <a:avLst/>
          </a:prstGeom>
          <a:ln>
            <a:noFill/>
          </a:ln>
          <a:effectLst>
            <a:outerShdw blurRad="139700" dist="76200" dir="1620000" sx="101000" sy="101000" algn="tl" rotWithShape="0">
              <a:prstClr val="black">
                <a:alpha val="16000"/>
              </a:prstClr>
            </a:outerShdw>
          </a:effectLst>
        </p:spPr>
      </p:pic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뉴스피드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en-US" altLang="ko-KR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629" y="1143000"/>
            <a:ext cx="2415225" cy="5284177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36" y="970234"/>
            <a:ext cx="2867810" cy="567989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691" y="1714500"/>
            <a:ext cx="2110543" cy="45584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495300" sx="98000" sy="98000" algn="ctr" rotWithShape="0">
              <a:prstClr val="black">
                <a:alpha val="17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7025918" y="1239220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00581" y="1269109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3321" y="2450765"/>
            <a:ext cx="2837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en-US" altLang="ko-KR" sz="14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SNS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기능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장소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기능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(CRUD)</a:t>
            </a:r>
          </a:p>
          <a:p>
            <a:pPr marL="285750" indent="-285750">
              <a:buFontTx/>
              <a:buChar char="-"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54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페이지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41" y="917087"/>
            <a:ext cx="2140379" cy="46660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37" y="917089"/>
            <a:ext cx="2145160" cy="46660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91" y="1536823"/>
            <a:ext cx="1724025" cy="3905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8" name="꺾인 연결선 27"/>
          <p:cNvCxnSpPr/>
          <p:nvPr/>
        </p:nvCxnSpPr>
        <p:spPr>
          <a:xfrm>
            <a:off x="2093712" y="1846539"/>
            <a:ext cx="914400" cy="914400"/>
          </a:xfrm>
          <a:prstGeom prst="bentConnector3">
            <a:avLst>
              <a:gd name="adj1" fmla="val 2885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53892" y="2859720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 아이콘 클릭</a:t>
            </a:r>
            <a:endParaRPr lang="en-US" altLang="ko-KR" sz="120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83056" y="1591564"/>
            <a:ext cx="254975" cy="254975"/>
          </a:xfrm>
          <a:prstGeom prst="ellipse">
            <a:avLst/>
          </a:prstGeom>
          <a:noFill/>
          <a:ln w="12700">
            <a:solidFill>
              <a:srgbClr val="4F37B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781869" y="5735640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9042" y="5735640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결과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403553" y="2200145"/>
            <a:ext cx="1215440" cy="0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96797" y="2303739"/>
            <a:ext cx="1220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페이지 이동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5350" y="1409507"/>
            <a:ext cx="855419" cy="18405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119446" y="1292468"/>
            <a:ext cx="923192" cy="14341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060363" y="12344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348727" y="1799860"/>
            <a:ext cx="254975" cy="254975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5603702" y="1927348"/>
            <a:ext cx="357483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69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7668"/>
            <a:ext cx="12192000" cy="812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133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시연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51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96"/>
            <a:ext cx="12185113" cy="81225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5959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4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356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 smtClean="0">
                <a:solidFill>
                  <a:schemeClr val="bg1"/>
                </a:solidFill>
                <a:latin typeface="+mn-ea"/>
              </a:rPr>
              <a:t>SubPJTⅢ</a:t>
            </a:r>
            <a:r>
              <a:rPr lang="en-US" altLang="ko-KR" sz="4000" spc="-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방향성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83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방향성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0" y="364839"/>
            <a:ext cx="93137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AC2397-EDC1-495A-B2B4-21F472A654C6}"/>
              </a:ext>
            </a:extLst>
          </p:cNvPr>
          <p:cNvGrpSpPr/>
          <p:nvPr/>
        </p:nvGrpSpPr>
        <p:grpSpPr>
          <a:xfrm>
            <a:off x="547945" y="2357366"/>
            <a:ext cx="11096111" cy="624232"/>
            <a:chOff x="731519" y="3004822"/>
            <a:chExt cx="9804401" cy="84835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D2E7F0-DFFD-42DC-ABD5-FF249C700B0F}"/>
                </a:ext>
              </a:extLst>
            </p:cNvPr>
            <p:cNvSpPr/>
            <p:nvPr/>
          </p:nvSpPr>
          <p:spPr>
            <a:xfrm>
              <a:off x="731519" y="3004822"/>
              <a:ext cx="3915367" cy="848355"/>
            </a:xfrm>
            <a:prstGeom prst="rect">
              <a:avLst/>
            </a:prstGeom>
            <a:solidFill>
              <a:srgbClr val="CEC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ECCB19-148E-4B0F-AAF1-EF8B3CBB691A}"/>
                </a:ext>
              </a:extLst>
            </p:cNvPr>
            <p:cNvSpPr/>
            <p:nvPr/>
          </p:nvSpPr>
          <p:spPr>
            <a:xfrm>
              <a:off x="4653280" y="3004822"/>
              <a:ext cx="3530773" cy="848355"/>
            </a:xfrm>
            <a:prstGeom prst="rect">
              <a:avLst/>
            </a:prstGeom>
            <a:solidFill>
              <a:srgbClr val="817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6A6D4D6-87FD-4678-9818-CDBA859E8EFA}"/>
                </a:ext>
              </a:extLst>
            </p:cNvPr>
            <p:cNvSpPr/>
            <p:nvPr/>
          </p:nvSpPr>
          <p:spPr>
            <a:xfrm>
              <a:off x="8195874" y="3004822"/>
              <a:ext cx="2340046" cy="848355"/>
            </a:xfrm>
            <a:prstGeom prst="rect">
              <a:avLst/>
            </a:prstGeom>
            <a:solidFill>
              <a:srgbClr val="585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9264B8-991C-4AC6-A54C-029464B9C068}"/>
              </a:ext>
            </a:extLst>
          </p:cNvPr>
          <p:cNvCxnSpPr/>
          <p:nvPr/>
        </p:nvCxnSpPr>
        <p:spPr>
          <a:xfrm>
            <a:off x="547946" y="2357365"/>
            <a:ext cx="0" cy="3741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51AC0B-86FF-488F-A093-730BB083CD1B}"/>
              </a:ext>
            </a:extLst>
          </p:cNvPr>
          <p:cNvCxnSpPr/>
          <p:nvPr/>
        </p:nvCxnSpPr>
        <p:spPr>
          <a:xfrm>
            <a:off x="4993770" y="2357365"/>
            <a:ext cx="0" cy="3741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233FBCB-EE62-4C12-BF0F-B7E68E041194}"/>
              </a:ext>
            </a:extLst>
          </p:cNvPr>
          <p:cNvCxnSpPr/>
          <p:nvPr/>
        </p:nvCxnSpPr>
        <p:spPr>
          <a:xfrm>
            <a:off x="8985667" y="2357365"/>
            <a:ext cx="0" cy="36640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453D11-49DC-4B86-BCEB-E024BFF710B0}"/>
              </a:ext>
            </a:extLst>
          </p:cNvPr>
          <p:cNvCxnSpPr/>
          <p:nvPr/>
        </p:nvCxnSpPr>
        <p:spPr>
          <a:xfrm>
            <a:off x="11647266" y="2357365"/>
            <a:ext cx="0" cy="36640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2147065" y="2451901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ACF530EC-117E-4415-9279-92712AD132F6}"/>
              </a:ext>
            </a:extLst>
          </p:cNvPr>
          <p:cNvSpPr txBox="1"/>
          <p:nvPr/>
        </p:nvSpPr>
        <p:spPr>
          <a:xfrm>
            <a:off x="9706461" y="2451901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839315-F088-4A7A-B2EA-B136CED52399}"/>
              </a:ext>
            </a:extLst>
          </p:cNvPr>
          <p:cNvSpPr/>
          <p:nvPr/>
        </p:nvSpPr>
        <p:spPr>
          <a:xfrm>
            <a:off x="547946" y="1233178"/>
            <a:ext cx="11008514" cy="779559"/>
          </a:xfrm>
          <a:prstGeom prst="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8311E6D1-3264-43EE-B135-F0434718E980}"/>
              </a:ext>
            </a:extLst>
          </p:cNvPr>
          <p:cNvSpPr txBox="1"/>
          <p:nvPr/>
        </p:nvSpPr>
        <p:spPr>
          <a:xfrm>
            <a:off x="2191021" y="1348171"/>
            <a:ext cx="7569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전시회 정보 제공 기능 </a:t>
            </a:r>
            <a:r>
              <a:rPr lang="en-US" altLang="ko-KR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</a:t>
            </a:r>
            <a:r>
              <a:rPr lang="el-GR" altLang="ko-KR" sz="2800" b="1" dirty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α</a:t>
            </a:r>
            <a:endParaRPr lang="ko-KR" altLang="en-US" sz="4400" b="1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A8F741BF-FB53-4404-B851-815D17E2920B}"/>
              </a:ext>
            </a:extLst>
          </p:cNvPr>
          <p:cNvSpPr txBox="1"/>
          <p:nvPr/>
        </p:nvSpPr>
        <p:spPr>
          <a:xfrm>
            <a:off x="6424057" y="2454053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1667604" y="3472995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 정보 </a:t>
            </a:r>
            <a:r>
              <a:rPr lang="ko-KR" altLang="en-US" sz="1600" dirty="0" err="1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공공데이터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파싱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63320" y="3453319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6036245" y="3472995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스크랩북 페이지 구현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5009144" y="3453319"/>
            <a:ext cx="398657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8995714" y="3837491"/>
            <a:ext cx="2648342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9728217" y="3834469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 기능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l-GR" altLang="ko-KR" sz="16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α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545950" y="4147239"/>
            <a:ext cx="8449764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4529351" y="4166915"/>
            <a:ext cx="89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지도 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545950" y="4802221"/>
            <a:ext cx="8436385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4009369" y="4799284"/>
            <a:ext cx="19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 정보 페이지 구현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8982335" y="5232239"/>
            <a:ext cx="2648342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9714838" y="5229217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 배포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551157" y="5442363"/>
            <a:ext cx="2267939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1078795" y="5439341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알림 보완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2825457" y="5442363"/>
            <a:ext cx="2155105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3175202" y="5443487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332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17" y="1574157"/>
            <a:ext cx="9158216" cy="6104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2486" y="798653"/>
            <a:ext cx="59202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smtClean="0">
                <a:solidFill>
                  <a:srgbClr val="72B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THANK YOU</a:t>
            </a:r>
            <a:endParaRPr lang="ko-KR" altLang="en-US" sz="7000" dirty="0">
              <a:solidFill>
                <a:srgbClr val="72BA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7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기획 의도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45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956137" y="6373934"/>
            <a:ext cx="2087294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통계자료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대학내일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대연구소</a:t>
            </a:r>
            <a:endParaRPr lang="en-US" sz="1200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3321" y="1313771"/>
            <a:ext cx="69725" cy="2772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대에게 문화생활이란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33046" y="1322501"/>
            <a:ext cx="605998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문화생활에 자주 참여하기 위해 노력해</a:t>
            </a:r>
            <a:endParaRPr lang="en-US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623306" y="1304689"/>
            <a:ext cx="69725" cy="2772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693031" y="1305992"/>
            <a:ext cx="605998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 생활을 위해서 연봉을 포기하는 </a:t>
            </a:r>
            <a:r>
              <a:rPr lang="en-US" altLang="ko-KR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endParaRPr lang="en-US" sz="1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1" y="2788880"/>
            <a:ext cx="5203266" cy="2614760"/>
          </a:xfrm>
          <a:prstGeom prst="rect">
            <a:avLst/>
          </a:prstGeom>
        </p:spPr>
      </p:pic>
      <p:sp>
        <p:nvSpPr>
          <p:cNvPr id="4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381890" y="2313161"/>
            <a:ext cx="3446584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 생활에 대한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대의 평소 행동 및 인식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09" y="2313161"/>
            <a:ext cx="5479455" cy="3195308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6119446" y="2081014"/>
            <a:ext cx="13499" cy="34977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717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956137" y="6373934"/>
            <a:ext cx="2087294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통계자료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대학내일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대연구소</a:t>
            </a:r>
            <a:endParaRPr lang="en-US" sz="1200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1608" y="1170625"/>
            <a:ext cx="69725" cy="44399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255477" y="5758121"/>
            <a:ext cx="35931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문화생활에 대한 욕구가 강한 </a:t>
            </a:r>
            <a:r>
              <a:rPr 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31333" y="1323523"/>
            <a:ext cx="6648287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대가 가장 친근하게 느끼는 문화생활은 </a:t>
            </a:r>
            <a:r>
              <a:rPr lang="en-US" altLang="ko-KR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</a:t>
            </a:r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대에게 문화생활이란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70" y="1985499"/>
            <a:ext cx="9819542" cy="39544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911804" y="2080632"/>
            <a:ext cx="2760785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989815" y="2116791"/>
            <a:ext cx="3446584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친숙하게 느끼는 문화생활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6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956137" y="6373934"/>
            <a:ext cx="2087294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통계자료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대학내일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대연구소</a:t>
            </a:r>
            <a:endParaRPr lang="en-US" sz="1200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8637" y="1187719"/>
            <a:ext cx="69725" cy="334558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239476" y="5437765"/>
            <a:ext cx="35931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문화생활에 대한 욕구가 강한 </a:t>
            </a:r>
            <a:r>
              <a:rPr 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58362" y="1276331"/>
            <a:ext cx="747924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‘SNS’</a:t>
            </a:r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인증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전시회를 즐기는 가장 중요한 방법</a:t>
            </a:r>
            <a:endParaRPr 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대가 전시회를 즐기는 방법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79820" y="1826344"/>
            <a:ext cx="1292111" cy="31453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600"/>
              </a:lnSpc>
              <a:buNone/>
            </a:pP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인증샷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91" y="2327233"/>
            <a:ext cx="4876178" cy="3653451"/>
          </a:xfrm>
          <a:prstGeom prst="rect">
            <a:avLst/>
          </a:prstGeom>
        </p:spPr>
      </p:pic>
      <p:pic>
        <p:nvPicPr>
          <p:cNvPr id="2050" name="Picture 2" descr="여러 개의 손이 스마트폰을 쥐고 메세지를 작성하는 일러스트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10" y="2140875"/>
            <a:ext cx="5043842" cy="378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13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956137" y="6373934"/>
            <a:ext cx="2087294" cy="3139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통계자료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대학내일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대연구소</a:t>
            </a:r>
            <a:endParaRPr lang="en-US" sz="1200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0077" y="1134721"/>
            <a:ext cx="69725" cy="44399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255477" y="5758121"/>
            <a:ext cx="359312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문화생활에 대한 욕구가 강한 </a:t>
            </a:r>
            <a:r>
              <a:rPr 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13669" y="1253752"/>
            <a:ext cx="7350369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전시회를 고를 때 가장 중요한 것은 </a:t>
            </a:r>
            <a:r>
              <a:rPr lang="en-US" altLang="ko-KR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취향</a:t>
            </a:r>
            <a:r>
              <a:rPr lang="en-US" altLang="ko-KR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2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일치하는 지</a:t>
            </a:r>
            <a:endParaRPr 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대가 전시회를 즐기는 방법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321168" y="2616269"/>
            <a:ext cx="2760785" cy="43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41" y="1799277"/>
            <a:ext cx="10809620" cy="41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5" y="3287"/>
            <a:ext cx="11339145" cy="6895612"/>
          </a:xfrm>
          <a:prstGeom prst="rect">
            <a:avLst/>
          </a:prstGeom>
        </p:spPr>
      </p:pic>
      <p:sp>
        <p:nvSpPr>
          <p:cNvPr id="62" name="모서리가 둥근 직사각형 61"/>
          <p:cNvSpPr/>
          <p:nvPr/>
        </p:nvSpPr>
        <p:spPr>
          <a:xfrm>
            <a:off x="10470723" y="1360476"/>
            <a:ext cx="896816" cy="363656"/>
          </a:xfrm>
          <a:prstGeom prst="roundRect">
            <a:avLst/>
          </a:prstGeom>
          <a:solidFill>
            <a:srgbClr val="4F37B3"/>
          </a:solidFill>
          <a:ln>
            <a:solidFill>
              <a:srgbClr val="4F3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494115" y="2922553"/>
            <a:ext cx="1700138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고민지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25 /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대학생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1" y="447064"/>
            <a:ext cx="1044506" cy="14202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기획의도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페르소나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63437"/>
              </p:ext>
            </p:extLst>
          </p:nvPr>
        </p:nvGraphicFramePr>
        <p:xfrm>
          <a:off x="532825" y="1709358"/>
          <a:ext cx="1735591" cy="1741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Image" r:id="rId6" imgW="7136280" imgH="7136280" progId="Photoshop.Image.22">
                  <p:embed/>
                </p:oleObj>
              </mc:Choice>
              <mc:Fallback>
                <p:oleObj name="Image" r:id="rId6" imgW="7136280" imgH="713628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2825" y="1709358"/>
                        <a:ext cx="1735591" cy="1741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377622" y="2115778"/>
            <a:ext cx="3979539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쉽고 간편하게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싶어요</a:t>
            </a:r>
            <a:r>
              <a:rPr lang="en-US" altLang="ko-KR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endParaRPr 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48074" y="4025660"/>
            <a:ext cx="1318233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Behavior</a:t>
            </a:r>
            <a:endParaRPr lang="en-US" sz="1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62114" y="4428975"/>
            <a:ext cx="186983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 예술 관람 빈도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48074" y="4792631"/>
            <a:ext cx="186983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지불 가능 비용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62114" y="5156287"/>
            <a:ext cx="186983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습득력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31684" y="4499311"/>
            <a:ext cx="3004940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2331685" y="4499311"/>
            <a:ext cx="2222734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322892" y="4849779"/>
            <a:ext cx="3004940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22893" y="4849779"/>
            <a:ext cx="1475387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312397" y="5237162"/>
            <a:ext cx="3004940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312398" y="5237162"/>
            <a:ext cx="2479413" cy="11598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292467" y="4153876"/>
            <a:ext cx="583647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Low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861629" y="4158550"/>
            <a:ext cx="633566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934807" y="2875082"/>
            <a:ext cx="5697415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5934807" y="4195647"/>
            <a:ext cx="5697415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148145" y="2091344"/>
            <a:ext cx="0" cy="3059063"/>
          </a:xfrm>
          <a:prstGeom prst="line">
            <a:avLst/>
          </a:prstGeom>
          <a:ln>
            <a:solidFill>
              <a:srgbClr val="CEC8E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716107" y="2091344"/>
            <a:ext cx="0" cy="3059063"/>
          </a:xfrm>
          <a:prstGeom prst="line">
            <a:avLst/>
          </a:prstGeom>
          <a:ln>
            <a:solidFill>
              <a:srgbClr val="CEC8E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0222521" y="2091344"/>
            <a:ext cx="0" cy="3059063"/>
          </a:xfrm>
          <a:prstGeom prst="line">
            <a:avLst/>
          </a:prstGeom>
          <a:ln>
            <a:solidFill>
              <a:srgbClr val="CEC8E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959833" y="1423550"/>
            <a:ext cx="131702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Needs&amp;Goal</a:t>
            </a:r>
            <a:endParaRPr lang="en-US" sz="10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392418" y="1405845"/>
            <a:ext cx="120859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시나리오</a:t>
            </a:r>
            <a:endParaRPr lang="en-US" sz="11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040307" y="1421498"/>
            <a:ext cx="824662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불편사항</a:t>
            </a:r>
            <a:endParaRPr lang="en-US" sz="1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506800" y="1314272"/>
            <a:ext cx="824662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A-Side</a:t>
            </a:r>
            <a:b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1021" y="1383819"/>
            <a:ext cx="896816" cy="363656"/>
          </a:xfrm>
          <a:prstGeom prst="roundRect">
            <a:avLst/>
          </a:prstGeom>
          <a:noFill/>
          <a:ln>
            <a:solidFill>
              <a:srgbClr val="4F3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43597" y="1360476"/>
            <a:ext cx="896816" cy="363656"/>
          </a:xfrm>
          <a:prstGeom prst="roundRect">
            <a:avLst/>
          </a:prstGeom>
          <a:noFill/>
          <a:ln>
            <a:solidFill>
              <a:srgbClr val="4F3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76661" y="1375027"/>
            <a:ext cx="896816" cy="363656"/>
          </a:xfrm>
          <a:prstGeom prst="roundRect">
            <a:avLst/>
          </a:prstGeom>
          <a:noFill/>
          <a:ln>
            <a:solidFill>
              <a:srgbClr val="4F3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926596" y="2208301"/>
            <a:ext cx="1045667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전시회에 많이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다녀보고 싶음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336624" y="3098978"/>
            <a:ext cx="222561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흥미있는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분야를 찾고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분야의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전시를 보고싶음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838735" y="4410162"/>
            <a:ext cx="1221388" cy="110604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사람들과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전시에 대해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이야기하고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후기도 공유하고 싶음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282852" y="2186988"/>
            <a:ext cx="123574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전시회관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사이트에서 전시 일정을 확인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282852" y="3178208"/>
            <a:ext cx="123574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분야의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전시회를 하나씩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검색해서 찾아봄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222260" y="4599530"/>
            <a:ext cx="135692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 네트워크에서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확인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857287" y="2205236"/>
            <a:ext cx="123574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정보가 사이트마다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분산되어 있음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762310" y="3165209"/>
            <a:ext cx="1425695" cy="6265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전시가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분야에 속하는지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알기 어려움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762310" y="4479353"/>
            <a:ext cx="1425695" cy="5183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후기만 따로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모아서 볼 수 없음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201746" y="2138811"/>
            <a:ext cx="1497448" cy="86016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유저의 </a:t>
            </a: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 별로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안내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332600" y="3186993"/>
            <a:ext cx="123574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취향에 맞는 태그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설정으로 관심 정보를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추천해줌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332600" y="4428974"/>
            <a:ext cx="1235740" cy="8081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코멘트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sz="1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기능으로 전시에 대한 커뮤니티 형성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5721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000026" y="740290"/>
            <a:ext cx="4895624" cy="7524468"/>
            <a:chOff x="6000026" y="740290"/>
            <a:chExt cx="4895624" cy="7524468"/>
          </a:xfrm>
        </p:grpSpPr>
        <p:grpSp>
          <p:nvGrpSpPr>
            <p:cNvPr id="10" name="그룹 9"/>
            <p:cNvGrpSpPr/>
            <p:nvPr/>
          </p:nvGrpSpPr>
          <p:grpSpPr>
            <a:xfrm>
              <a:off x="7724589" y="740290"/>
              <a:ext cx="3171061" cy="7524468"/>
              <a:chOff x="7724589" y="740290"/>
              <a:chExt cx="3171061" cy="752446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F4FC1D-BF21-4AB3-B508-A8DFD3569C7C}"/>
                  </a:ext>
                </a:extLst>
              </p:cNvPr>
              <p:cNvSpPr txBox="1"/>
              <p:nvPr/>
            </p:nvSpPr>
            <p:spPr>
              <a:xfrm>
                <a:off x="7724589" y="740290"/>
                <a:ext cx="317106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spc="-150" dirty="0" smtClean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3200" spc="-150" dirty="0" smtClean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취향</a:t>
                </a:r>
                <a:r>
                  <a:rPr lang="en-US" altLang="ko-KR" sz="3200" spc="-150" dirty="0" smtClean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3200" spc="-150" dirty="0" smtClean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기반으로</a:t>
                </a:r>
                <a:endParaRPr lang="en-US" altLang="ko-KR" sz="3200" spc="-150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3200" spc="-150" dirty="0" smtClean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맞춤 전시 정보 추천</a:t>
                </a:r>
                <a:endParaRPr lang="ko-KR" altLang="en-US" sz="3200" spc="-150" dirty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8753" y="2758889"/>
                <a:ext cx="2542735" cy="5505869"/>
              </a:xfrm>
              <a:prstGeom prst="rect">
                <a:avLst/>
              </a:prstGeom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8ABEFF0A-5C82-488D-A2FB-3A07AC683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7839" y="2490374"/>
                <a:ext cx="2616219" cy="518160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44D183-6B70-4974-BE7C-DC7E35AA9F09}"/>
                </a:ext>
              </a:extLst>
            </p:cNvPr>
            <p:cNvSpPr txBox="1"/>
            <p:nvPr/>
          </p:nvSpPr>
          <p:spPr>
            <a:xfrm>
              <a:off x="6000026" y="2758889"/>
              <a:ext cx="165622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spc="-150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</a:t>
              </a:r>
              <a:endParaRPr lang="ko-KR" altLang="en-US" sz="8800" b="1" spc="-15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-1" y="-966358"/>
            <a:ext cx="6236145" cy="7838872"/>
            <a:chOff x="-1" y="-922997"/>
            <a:chExt cx="6236145" cy="7834161"/>
          </a:xfrm>
        </p:grpSpPr>
        <p:grpSp>
          <p:nvGrpSpPr>
            <p:cNvPr id="14" name="그룹 13"/>
            <p:cNvGrpSpPr/>
            <p:nvPr/>
          </p:nvGrpSpPr>
          <p:grpSpPr>
            <a:xfrm>
              <a:off x="-1" y="-922997"/>
              <a:ext cx="6096000" cy="7834161"/>
              <a:chOff x="-1" y="-922997"/>
              <a:chExt cx="6096000" cy="78341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98CDF40-98C4-4448-B94A-655387F17874}"/>
                  </a:ext>
                </a:extLst>
              </p:cNvPr>
              <p:cNvSpPr/>
              <p:nvPr/>
            </p:nvSpPr>
            <p:spPr>
              <a:xfrm>
                <a:off x="-1" y="53164"/>
                <a:ext cx="6096000" cy="6858000"/>
              </a:xfrm>
              <a:prstGeom prst="rect">
                <a:avLst/>
              </a:prstGeom>
              <a:solidFill>
                <a:srgbClr val="4F37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1528528" y="-922997"/>
                <a:ext cx="3065263" cy="6691736"/>
                <a:chOff x="1528528" y="-976161"/>
                <a:chExt cx="3065263" cy="6691736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77D7858-2531-41AB-A09A-C06C21E0E888}"/>
                    </a:ext>
                  </a:extLst>
                </p:cNvPr>
                <p:cNvSpPr txBox="1"/>
                <p:nvPr/>
              </p:nvSpPr>
              <p:spPr>
                <a:xfrm>
                  <a:off x="1528528" y="4638357"/>
                  <a:ext cx="3065263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3200" spc="-15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‘SNS’ </a:t>
                  </a:r>
                  <a:r>
                    <a:rPr lang="ko-KR" altLang="en-US" sz="3200" spc="-15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인증을 통한</a:t>
                  </a:r>
                  <a:endParaRPr lang="en-US" altLang="ko-KR" sz="3200" spc="-15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pPr algn="ctr"/>
                  <a:r>
                    <a:rPr lang="ko-KR" altLang="en-US" sz="3200" spc="-15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전시회 커뮤니티</a:t>
                  </a:r>
                  <a:endParaRPr lang="ko-KR" altLang="en-US" sz="3200" spc="-15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6" name="그룹 5"/>
                <p:cNvGrpSpPr/>
                <p:nvPr/>
              </p:nvGrpSpPr>
              <p:grpSpPr>
                <a:xfrm>
                  <a:off x="1805982" y="-976161"/>
                  <a:ext cx="2616219" cy="5181600"/>
                  <a:chOff x="650261" y="-1130858"/>
                  <a:chExt cx="2616219" cy="5181600"/>
                </a:xfrm>
              </p:grpSpPr>
              <p:pic>
                <p:nvPicPr>
                  <p:cNvPr id="16" name="그림 1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3594" y="-925405"/>
                    <a:ext cx="2245980" cy="4863295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2">
                    <a:extLst>
                      <a:ext uri="{FF2B5EF4-FFF2-40B4-BE49-F238E27FC236}">
                        <a16:creationId xmlns:a16="http://schemas.microsoft.com/office/drawing/2014/main" id="{8ABEFF0A-5C82-488D-A2FB-3A07AC6834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261" y="-1130858"/>
                    <a:ext cx="2616219" cy="51816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44D183-6B70-4974-BE7C-DC7E35AA9F09}"/>
                </a:ext>
              </a:extLst>
            </p:cNvPr>
            <p:cNvSpPr txBox="1"/>
            <p:nvPr/>
          </p:nvSpPr>
          <p:spPr>
            <a:xfrm>
              <a:off x="4725795" y="2816764"/>
              <a:ext cx="15103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b="1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</a:t>
              </a:r>
              <a:endParaRPr lang="ko-KR" altLang="en-US" sz="8800" b="1" spc="-15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7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779</Words>
  <Application>Microsoft Office PowerPoint</Application>
  <PresentationFormat>와이드스크린</PresentationFormat>
  <Paragraphs>249</Paragraphs>
  <Slides>27</Slides>
  <Notes>27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Lato</vt:lpstr>
      <vt:lpstr>Open Sans</vt:lpstr>
      <vt:lpstr>나눔명조</vt:lpstr>
      <vt:lpstr>나눔바른고딕</vt:lpstr>
      <vt:lpstr>나눔바른고딕 Light</vt:lpstr>
      <vt:lpstr>맑은 고딕</vt:lpstr>
      <vt:lpstr>Arial</vt:lpstr>
      <vt:lpstr>Eras Bold ITC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126</cp:revision>
  <dcterms:created xsi:type="dcterms:W3CDTF">2021-01-27T04:58:11Z</dcterms:created>
  <dcterms:modified xsi:type="dcterms:W3CDTF">2021-02-02T00:33:17Z</dcterms:modified>
</cp:coreProperties>
</file>